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sldIdLst>
    <p:sldId id="265" r:id="rId2"/>
    <p:sldId id="345" r:id="rId3"/>
    <p:sldId id="364" r:id="rId4"/>
    <p:sldId id="365" r:id="rId5"/>
    <p:sldId id="366" r:id="rId6"/>
    <p:sldId id="374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68" r:id="rId1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9712" autoAdjust="0"/>
  </p:normalViewPr>
  <p:slideViewPr>
    <p:cSldViewPr>
      <p:cViewPr>
        <p:scale>
          <a:sx n="80" d="100"/>
          <a:sy n="80" d="100"/>
        </p:scale>
        <p:origin x="-133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4268-AAD2-41F6-8F9D-0D724A93F770}" type="datetimeFigureOut">
              <a:rPr lang="ru-RU" smtClean="0"/>
              <a:t>20.03.2015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5EE4-EE6B-4A37-B18E-2DEAC6389A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65EE4-EE6B-4A37-B18E-2DEAC6389A4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8A433B-89FD-4567-928B-7FAFE9011FE9}" type="datetimeFigureOut">
              <a:rPr lang="ru-RU" smtClean="0"/>
              <a:pPr/>
              <a:t>20.03.2015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6643CB1-6B2E-4E90-8D45-90167F15C7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D:\ФОТО КРСУ\Коллегия 2009, Москва\0516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/>
          <a:stretch/>
        </p:blipFill>
        <p:spPr>
          <a:xfrm flipH="1">
            <a:off x="179512" y="1916831"/>
            <a:ext cx="7585968" cy="4752529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15"/>
          <p:cNvSpPr>
            <a:spLocks noChangeShapeType="1"/>
          </p:cNvSpPr>
          <p:nvPr/>
        </p:nvSpPr>
        <p:spPr bwMode="auto">
          <a:xfrm>
            <a:off x="2159250" y="-111736"/>
            <a:ext cx="5461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8197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298140" y="404664"/>
            <a:ext cx="1080120" cy="1088994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7678113" y="2819118"/>
            <a:ext cx="1358383" cy="3778234"/>
            <a:chOff x="7678113" y="2819118"/>
            <a:chExt cx="1358383" cy="3778234"/>
          </a:xfrm>
        </p:grpSpPr>
        <p:pic>
          <p:nvPicPr>
            <p:cNvPr id="9" name="Picture 2" descr="D:\Выставка Москва\буклет\КРСУ\0516001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2819118"/>
              <a:ext cx="1357531" cy="951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6" name="Picture 3" descr="D:\ФОТО КРСУ\Коллегия 2009, Москва\фото к през\Корпус снаружи\P51500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13" y="4642931"/>
              <a:ext cx="1358383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7" name="Picture 4" descr="D:\ФОТО КРСУ\Коллегия 2009, Москва\фото к през\Корпус снаружи\Korp 0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5" y="3680079"/>
              <a:ext cx="1357535" cy="10187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8" name="Picture 5" descr="D:\ФОТО КРСУ\Коллегия 2009, Москва\фото к през\Корпус снаружи\IMG_033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287" y="5579201"/>
              <a:ext cx="1357534" cy="10181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12" name="Заголовок 9"/>
          <p:cNvSpPr txBox="1">
            <a:spLocks/>
          </p:cNvSpPr>
          <p:nvPr/>
        </p:nvSpPr>
        <p:spPr>
          <a:xfrm>
            <a:off x="946382" y="351436"/>
            <a:ext cx="819761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ru-RU" sz="32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2400" b="1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РАЗВИТИЯ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Кыргызско-Российского Славянского университета </a:t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имени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первого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Президента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Федерации Б.Н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Ельцина</a:t>
            </a:r>
            <a:r>
              <a:rPr lang="ru-RU" sz="16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Выполнение за 2014 год </a:t>
            </a:r>
            <a:endParaRPr lang="ru-RU" sz="2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715000" y="1752600"/>
            <a:ext cx="3168418" cy="499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КРСУ</a:t>
            </a:r>
            <a:b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г. Бишкек</a:t>
            </a:r>
            <a:endParaRPr lang="ru-RU" sz="14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7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153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b="1" dirty="0"/>
              <a:t>Проект 2.4. </a:t>
            </a:r>
            <a:r>
              <a:rPr lang="ru-RU" dirty="0"/>
              <a:t>(продолжается) </a:t>
            </a:r>
            <a:r>
              <a:rPr lang="ru-RU" dirty="0" smtClean="0"/>
              <a:t>Открыт </a:t>
            </a:r>
            <a:r>
              <a:rPr lang="ru-RU" dirty="0"/>
              <a:t>центр по поддержке технологий и инноваций. Заключено Соглашение с Государственной службой </a:t>
            </a:r>
            <a:endParaRPr lang="ru-RU" dirty="0" smtClean="0"/>
          </a:p>
          <a:p>
            <a:pPr lvl="1" algn="just"/>
            <a:r>
              <a:rPr lang="ru-RU" dirty="0" smtClean="0"/>
              <a:t>интеллектуальной </a:t>
            </a:r>
            <a:r>
              <a:rPr lang="ru-RU" dirty="0"/>
              <a:t>собственности и инноваций при Правительстве Кыргызской Республики и проведен совместный тренинг «Поиск патентной информации с использованием международных баз данных</a:t>
            </a:r>
            <a:r>
              <a:rPr lang="ru-RU" dirty="0" smtClean="0"/>
              <a:t>».</a:t>
            </a:r>
          </a:p>
          <a:p>
            <a:pPr lvl="1" algn="just"/>
            <a:r>
              <a:rPr lang="ru-RU" b="1" dirty="0">
                <a:solidFill>
                  <a:prstClr val="black"/>
                </a:solidFill>
              </a:rPr>
              <a:t>Проект 2.2. </a:t>
            </a:r>
            <a:r>
              <a:rPr lang="ru-RU" dirty="0">
                <a:solidFill>
                  <a:prstClr val="black"/>
                </a:solidFill>
              </a:rPr>
              <a:t>(продолжается) создано и оснащено специализированное конструкторское бюро «Новые технологии для высокогорных карьеров». </a:t>
            </a:r>
            <a:endParaRPr lang="ru-RU" dirty="0" smtClean="0">
              <a:solidFill>
                <a:prstClr val="black"/>
              </a:solidFill>
            </a:endParaRPr>
          </a:p>
          <a:p>
            <a:pPr lvl="1"/>
            <a:endParaRPr lang="ru-RU" sz="1600" dirty="0"/>
          </a:p>
          <a:p>
            <a:pPr lvl="1"/>
            <a:r>
              <a:rPr lang="ru-RU" b="1" dirty="0">
                <a:solidFill>
                  <a:srgbClr val="FF0000"/>
                </a:solidFill>
              </a:rPr>
              <a:t>Приобретение кластерного </a:t>
            </a:r>
            <a:r>
              <a:rPr lang="ru-RU" b="1" dirty="0" smtClean="0">
                <a:solidFill>
                  <a:srgbClr val="FF0000"/>
                </a:solidFill>
              </a:rPr>
              <a:t>суперкомпьютера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2.1. </a:t>
            </a:r>
            <a:r>
              <a:rPr lang="ru-RU" dirty="0"/>
              <a:t>( завершен) Приобретена рабочая станция на базе решателей </a:t>
            </a:r>
            <a:r>
              <a:rPr lang="en-US" dirty="0"/>
              <a:t>Tesla K</a:t>
            </a:r>
            <a:r>
              <a:rPr lang="ru-RU" dirty="0"/>
              <a:t>40 и четыре рабочих станции на базе решателей </a:t>
            </a:r>
            <a:r>
              <a:rPr lang="en-US" dirty="0"/>
              <a:t>Quadro</a:t>
            </a:r>
            <a:r>
              <a:rPr lang="ru-RU" dirty="0"/>
              <a:t> 4200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r>
              <a:rPr lang="ru-RU" b="1" dirty="0">
                <a:solidFill>
                  <a:srgbClr val="FF0000"/>
                </a:solidFill>
              </a:rPr>
              <a:t>Приобретение коммуникационного </a:t>
            </a:r>
            <a:r>
              <a:rPr lang="ru-RU" b="1" dirty="0" smtClean="0">
                <a:solidFill>
                  <a:srgbClr val="FF0000"/>
                </a:solidFill>
              </a:rPr>
              <a:t>оборудования</a:t>
            </a:r>
            <a:endParaRPr lang="ru-RU" b="1" dirty="0" smtClean="0"/>
          </a:p>
          <a:p>
            <a:pPr algn="just"/>
            <a:r>
              <a:rPr lang="ru-RU" b="1" dirty="0" smtClean="0"/>
              <a:t>Проект </a:t>
            </a:r>
            <a:r>
              <a:rPr lang="ru-RU" b="1" dirty="0"/>
              <a:t>2.1.4.</a:t>
            </a:r>
            <a:r>
              <a:rPr lang="ru-RU" dirty="0"/>
              <a:t> (продолжается) </a:t>
            </a:r>
            <a:r>
              <a:rPr lang="ru-RU" dirty="0" smtClean="0"/>
              <a:t>Компания </a:t>
            </a:r>
            <a:r>
              <a:rPr lang="ru-RU" dirty="0"/>
              <a:t>«Содекс Трейд» поставила оборудование фирмы Zy XEL Limited в комплектации: Wi-Fi контроллер </a:t>
            </a:r>
            <a:r>
              <a:rPr lang="en-US" dirty="0"/>
              <a:t>Zy XELNX C</a:t>
            </a:r>
            <a:r>
              <a:rPr lang="ru-RU" dirty="0"/>
              <a:t>2500 – 1 шт, беспроводная точка доступа </a:t>
            </a:r>
            <a:r>
              <a:rPr lang="en-US" dirty="0"/>
              <a:t>Zy XEL NWA</a:t>
            </a:r>
            <a:r>
              <a:rPr lang="ru-RU" dirty="0"/>
              <a:t>5121-</a:t>
            </a:r>
            <a:r>
              <a:rPr lang="en-US" dirty="0"/>
              <a:t>N</a:t>
            </a:r>
            <a:r>
              <a:rPr lang="ru-RU" dirty="0"/>
              <a:t> - 15 шт. Произведена настройка программного обеспечения.</a:t>
            </a:r>
          </a:p>
        </p:txBody>
      </p:sp>
    </p:spTree>
    <p:extLst>
      <p:ext uri="{BB962C8B-B14F-4D97-AF65-F5344CB8AC3E}">
        <p14:creationId xmlns:p14="http://schemas.microsoft.com/office/powerpoint/2010/main" val="2231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3.</a:t>
            </a:r>
            <a:r>
              <a:rPr lang="ru-RU" sz="2800" dirty="0">
                <a:latin typeface="Times New Roman"/>
                <a:ea typeface="Times New Roman"/>
              </a:rPr>
              <a:t> Подготовка кадров и поддержка программ </a:t>
            </a:r>
            <a:r>
              <a:rPr lang="ru-RU" sz="2800" dirty="0" smtClean="0">
                <a:latin typeface="Times New Roman"/>
                <a:ea typeface="Times New Roman"/>
              </a:rPr>
              <a:t>мобильности (6,0 млн.руб)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400"/>
            <a:ext cx="8991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Стажировка АУП и ППС в ведущих вузах России (3 группы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):</a:t>
            </a:r>
            <a:endParaRPr lang="ru-RU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3.2.1. </a:t>
            </a:r>
            <a:r>
              <a:rPr lang="ru-RU" dirty="0">
                <a:latin typeface="Times New Roman"/>
                <a:ea typeface="Times New Roman"/>
              </a:rPr>
              <a:t>(продолжается) стажировку и повышение квалификации прошли 15 сотрудников университета в городах Томска, Москвы, Калининграда, Санкт-Петербурга, Уфы, Казани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3.2.2.</a:t>
            </a:r>
            <a:r>
              <a:rPr lang="ru-RU" dirty="0">
                <a:latin typeface="Times New Roman"/>
                <a:ea typeface="Times New Roman"/>
              </a:rPr>
              <a:t> (продолжается) 19 студентов и 1 магистрант принимали участие в программе академической мобильности (Турция, Южная Корея, Россия, Казахстан, Япония, Таджикистан). КРСУ принимал на своей базе 50 студентов из России, Казахстана и Таджикистана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Приглашение профессоров ведущих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вузов</a:t>
            </a:r>
          </a:p>
          <a:p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3.2. </a:t>
            </a:r>
            <a:r>
              <a:rPr lang="ru-RU" dirty="0">
                <a:latin typeface="Times New Roman"/>
                <a:ea typeface="Times New Roman"/>
              </a:rPr>
              <a:t> (продолжается) более 10 ведущих ученых и политических деятелей Из России, Германии, Индии принимали участие в чтении лекций, консультаций, работе научных конференций КРСУ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latin typeface="Times New Roman"/>
              </a:rPr>
              <a:t>Более 20 сотрудников ППС принимали участие в работе Международных конференциях, семинарах, симпозиумах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Направление 4.</a:t>
            </a:r>
            <a:r>
              <a:rPr lang="ru-RU" sz="3200" dirty="0">
                <a:latin typeface="Times New Roman"/>
                <a:ea typeface="Times New Roman"/>
              </a:rPr>
              <a:t> Совершенствование системы управления </a:t>
            </a:r>
            <a:r>
              <a:rPr lang="ru-RU" sz="3200" dirty="0" smtClean="0">
                <a:latin typeface="Times New Roman"/>
                <a:ea typeface="Times New Roman"/>
              </a:rPr>
              <a:t>университетом (План 18,0 млн.руб.)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4780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rgbClr val="FF0000"/>
                </a:solidFill>
              </a:rPr>
              <a:t>Модернизация корпоративной информационной </a:t>
            </a:r>
            <a:r>
              <a:rPr lang="ru-RU" b="1" dirty="0" smtClean="0">
                <a:solidFill>
                  <a:srgbClr val="FF0000"/>
                </a:solidFill>
              </a:rPr>
              <a:t>сети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4.2.</a:t>
            </a:r>
            <a:r>
              <a:rPr lang="ru-RU" dirty="0"/>
              <a:t> (продолжается) Произведена закупка и монтаж оборудования и включение его в сеть КРСУ, установка базового ПО (гипервизора), установка виртуальных серверов. Принято предложение от компании </a:t>
            </a:r>
            <a:r>
              <a:rPr lang="en-US" dirty="0"/>
              <a:t>FTTH</a:t>
            </a:r>
            <a:r>
              <a:rPr lang="ru-RU" dirty="0"/>
              <a:t>-</a:t>
            </a:r>
            <a:r>
              <a:rPr lang="en-US" dirty="0"/>
              <a:t>CHINA LIMITED</a:t>
            </a:r>
            <a:r>
              <a:rPr lang="ru-RU" dirty="0"/>
              <a:t> по приобретению оборудования конфигурации: </a:t>
            </a:r>
            <a:r>
              <a:rPr lang="en-US" dirty="0"/>
              <a:t>Fujitsu BX</a:t>
            </a:r>
            <a:r>
              <a:rPr lang="ru-RU" dirty="0"/>
              <a:t>900 +  6 </a:t>
            </a:r>
            <a:r>
              <a:rPr lang="en-US" dirty="0"/>
              <a:t>Blades DX</a:t>
            </a:r>
            <a:r>
              <a:rPr lang="ru-RU" dirty="0"/>
              <a:t>924 + </a:t>
            </a:r>
            <a:r>
              <a:rPr lang="en-US" dirty="0"/>
              <a:t>NetApp Storage FAS</a:t>
            </a:r>
            <a:r>
              <a:rPr lang="ru-RU" dirty="0"/>
              <a:t>2554.</a:t>
            </a:r>
            <a:endParaRPr lang="ru-RU" sz="1600" dirty="0"/>
          </a:p>
          <a:p>
            <a:pPr lvl="1"/>
            <a:r>
              <a:rPr lang="ru-RU" b="1" dirty="0">
                <a:solidFill>
                  <a:srgbClr val="FF0000"/>
                </a:solidFill>
              </a:rPr>
              <a:t>Развитие спортивной и оздоровительной </a:t>
            </a:r>
            <a:r>
              <a:rPr lang="ru-RU" b="1" dirty="0" smtClean="0">
                <a:solidFill>
                  <a:srgbClr val="FF0000"/>
                </a:solidFill>
              </a:rPr>
              <a:t>структуры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4.3.1.</a:t>
            </a:r>
            <a:r>
              <a:rPr lang="ru-RU" dirty="0"/>
              <a:t> (продолжается) закуплено оборудование и проводится строительство современного футбольного поля с искусственным покрытием. Проведена модернизация спортивного зала на ФАДиС.</a:t>
            </a:r>
            <a:endParaRPr lang="ru-RU" sz="1600" dirty="0"/>
          </a:p>
          <a:p>
            <a:r>
              <a:rPr lang="ru-RU" b="1" dirty="0">
                <a:solidFill>
                  <a:srgbClr val="FF0000"/>
                </a:solidFill>
              </a:rPr>
              <a:t>Создание проектного офиса управления программой </a:t>
            </a:r>
            <a:r>
              <a:rPr lang="ru-RU" b="1" dirty="0" smtClean="0">
                <a:solidFill>
                  <a:srgbClr val="FF0000"/>
                </a:solidFill>
              </a:rPr>
              <a:t>развития</a:t>
            </a:r>
          </a:p>
          <a:p>
            <a:pPr algn="just"/>
            <a:r>
              <a:rPr lang="ru-RU" b="1" dirty="0" smtClean="0"/>
              <a:t>Проект </a:t>
            </a:r>
            <a:r>
              <a:rPr lang="ru-RU" b="1" dirty="0"/>
              <a:t>4.4.</a:t>
            </a:r>
            <a:r>
              <a:rPr lang="ru-RU" dirty="0"/>
              <a:t> (продолжается) открыт и оснащен Проектный офис управления Программой развития КРСУ. Разработана информационная система управления проектами Программы </a:t>
            </a:r>
            <a:r>
              <a:rPr lang="ru-RU" dirty="0" smtClean="0"/>
              <a:t>развития </a:t>
            </a:r>
            <a:r>
              <a:rPr lang="ru-RU" dirty="0"/>
              <a:t>автоматизирует деятельность Проектного офиса по планированию, мониторингу проектов в режиме реального времени с использованием web-технологий и методов современного менеджмента. </a:t>
            </a:r>
            <a:endParaRPr lang="ru-RU" dirty="0" smtClean="0"/>
          </a:p>
          <a:p>
            <a:pPr algn="just"/>
            <a:r>
              <a:rPr lang="ru-RU" dirty="0" smtClean="0"/>
              <a:t>         П</a:t>
            </a:r>
            <a:r>
              <a:rPr lang="ru-MO" dirty="0"/>
              <a:t>роведены разработки </a:t>
            </a:r>
            <a:r>
              <a:rPr lang="ru-RU" dirty="0"/>
              <a:t>проектно-сметной документации студенческого общежития на 500 мест, учебного корпуса для медицинского факультета на 1500 студентов, конференц-зала и помещения для ЦПТИ.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/>
                <a:ea typeface="Times New Roman"/>
              </a:rPr>
              <a:t>Направление 5.</a:t>
            </a:r>
            <a:r>
              <a:rPr lang="ru-RU" sz="2800" dirty="0">
                <a:latin typeface="Times New Roman"/>
                <a:ea typeface="Times New Roman"/>
              </a:rPr>
              <a:t> Проведение значимых общественных мероприятий и определенных </a:t>
            </a:r>
            <a:r>
              <a:rPr lang="ru-RU" sz="2800" dirty="0" smtClean="0">
                <a:latin typeface="Times New Roman"/>
                <a:ea typeface="Times New Roman"/>
              </a:rPr>
              <a:t>акций (8,0 млн.руб.)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16764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Разработка сайта (портала) </a:t>
            </a:r>
            <a:r>
              <a:rPr lang="ru-RU" b="1" dirty="0" smtClean="0">
                <a:solidFill>
                  <a:srgbClr val="FF0000"/>
                </a:solidFill>
              </a:rPr>
              <a:t>университет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5.1.</a:t>
            </a:r>
            <a:r>
              <a:rPr lang="ru-RU" dirty="0"/>
              <a:t> (продолжается) ведется работа по созданию информационного Портала КРСУ, по составлению базы данных</a:t>
            </a:r>
            <a:r>
              <a:rPr lang="ru-RU" b="1" dirty="0"/>
              <a:t> </a:t>
            </a:r>
            <a:r>
              <a:rPr lang="ru-RU" dirty="0"/>
              <a:t>и наполнению её содержанием. Приобретено программно-методическое обеспечение «Информационный модуль </a:t>
            </a:r>
            <a:r>
              <a:rPr lang="ru-RU" dirty="0" smtClean="0"/>
              <a:t>сайта».</a:t>
            </a:r>
            <a:endParaRPr lang="ru-RU" sz="1600" dirty="0"/>
          </a:p>
          <a:p>
            <a:pPr lvl="1"/>
            <a:r>
              <a:rPr lang="ru-RU" b="1" dirty="0">
                <a:solidFill>
                  <a:srgbClr val="FF0000"/>
                </a:solidFill>
              </a:rPr>
              <a:t>Проведение общественных мероприятий по популяризации русского языка (издание литературы, журнала и газеты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ru-RU" b="1" dirty="0" smtClean="0"/>
              <a:t>Проект </a:t>
            </a:r>
            <a:r>
              <a:rPr lang="ru-RU" b="1" dirty="0"/>
              <a:t>5.2. </a:t>
            </a:r>
            <a:r>
              <a:rPr lang="ru-RU" dirty="0"/>
              <a:t>(продолжается) проводится работа по адаптации к региональным условиям учебников русского языка по договору с издательством «Просвещение» (Россия) для средней русскоязычной школы в </a:t>
            </a:r>
            <a:r>
              <a:rPr lang="ru-RU" dirty="0" smtClean="0"/>
              <a:t>Кыргызской </a:t>
            </a:r>
            <a:r>
              <a:rPr lang="ru-RU" dirty="0"/>
              <a:t>Республике. </a:t>
            </a:r>
            <a:r>
              <a:rPr lang="ru-RU" dirty="0" smtClean="0"/>
              <a:t>Проведена </a:t>
            </a:r>
            <a:r>
              <a:rPr lang="ru-RU" dirty="0"/>
              <a:t>модернизация полиграфической базы с целью повышения качества изданий университета</a:t>
            </a:r>
            <a:r>
              <a:rPr lang="ru-RU" dirty="0" smtClean="0"/>
              <a:t>.</a:t>
            </a:r>
            <a:endParaRPr lang="ru-RU" sz="1600" dirty="0"/>
          </a:p>
          <a:p>
            <a:r>
              <a:rPr lang="ru-RU" b="1" dirty="0">
                <a:solidFill>
                  <a:srgbClr val="FF0000"/>
                </a:solidFill>
              </a:rPr>
              <a:t>Создание центра русского </a:t>
            </a:r>
            <a:r>
              <a:rPr lang="ru-RU" b="1" dirty="0" smtClean="0">
                <a:solidFill>
                  <a:srgbClr val="FF0000"/>
                </a:solidFill>
              </a:rPr>
              <a:t>языка</a:t>
            </a:r>
          </a:p>
          <a:p>
            <a:r>
              <a:rPr lang="ru-RU" b="1" dirty="0" smtClean="0"/>
              <a:t>Проект </a:t>
            </a:r>
            <a:r>
              <a:rPr lang="ru-RU" b="1" dirty="0"/>
              <a:t>5.3. </a:t>
            </a:r>
            <a:r>
              <a:rPr lang="ru-RU" dirty="0"/>
              <a:t>(продолжается) открыт центр Русского языка. Проводится оснащение центра необходимым оборудованием (компьютерный и лингафонный классы), проводится закупка оборудования </a:t>
            </a:r>
            <a:r>
              <a:rPr lang="ru-RU" dirty="0" smtClean="0"/>
              <a:t>и </a:t>
            </a:r>
            <a:r>
              <a:rPr lang="ru-RU" dirty="0"/>
              <a:t>ремонт. На базе центра планируется проводить тестирование по русскому языку для получения гражданства РФ Тестирование трудовых мигрантов по русскому языку, истории и основам законодательства РФ, тестирование по русскому языку для получения гражданства РФ. </a:t>
            </a:r>
          </a:p>
        </p:txBody>
      </p:sp>
    </p:spTree>
    <p:extLst>
      <p:ext uri="{BB962C8B-B14F-4D97-AF65-F5344CB8AC3E}">
        <p14:creationId xmlns:p14="http://schemas.microsoft.com/office/powerpoint/2010/main" val="7174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0933"/>
              </p:ext>
            </p:extLst>
          </p:nvPr>
        </p:nvGraphicFramePr>
        <p:xfrm>
          <a:off x="228600" y="533400"/>
          <a:ext cx="8762999" cy="6585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4965"/>
                <a:gridCol w="1894017"/>
                <a:gridCol w="1894017"/>
              </a:tblGrid>
              <a:tr h="10820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Мероприятия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Целевые показатели результативности  2014 года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КРСУ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Программа </a:t>
                      </a:r>
                      <a:r>
                        <a:rPr lang="ru-RU" sz="1800" dirty="0" smtClean="0">
                          <a:effectLst/>
                        </a:rPr>
                        <a:t>развития (план)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42672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1. Развитие образовательной деятельности: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совместных образовательных программ (с зарубежными партнерами),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Число иностранных студентов вуза, чел.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1298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1077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5334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2. Развитие НИОКР и ТР: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Общий объем научно-исследовательских и опытно-конструкторских работ, млн.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70,8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752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Проведенные научные </a:t>
                      </a:r>
                      <a:r>
                        <a:rPr lang="ru-RU" sz="1800" dirty="0">
                          <a:effectLst/>
                        </a:rPr>
                        <a:t>международные конференции, семинары, симпозиумы, ед.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статей в базах данных, ед.: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РИНЦ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Scopus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  <a:tr h="313438">
                <a:tc>
                  <a:txBody>
                    <a:bodyPr/>
                    <a:lstStyle/>
                    <a:p>
                      <a:pPr marL="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Web of Science, </a:t>
                      </a:r>
                      <a:r>
                        <a:rPr lang="ru-RU" sz="1800" dirty="0">
                          <a:effectLst/>
                        </a:rPr>
                        <a:t>ед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481" marR="59481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11350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230699" y="685801"/>
            <a:ext cx="988501" cy="917126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7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40689"/>
              </p:ext>
            </p:extLst>
          </p:nvPr>
        </p:nvGraphicFramePr>
        <p:xfrm>
          <a:off x="152400" y="-76199"/>
          <a:ext cx="8839200" cy="6864503"/>
        </p:xfrm>
        <a:graphic>
          <a:graphicData uri="http://schemas.openxmlformats.org/drawingml/2006/table">
            <a:tbl>
              <a:tblPr firstRow="1" firstCol="1" bandRow="1"/>
              <a:tblGrid>
                <a:gridCol w="4899857"/>
                <a:gridCol w="1769120"/>
                <a:gridCol w="2170223"/>
              </a:tblGrid>
              <a:tr h="99059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3. Подготовка кадров и поддержка программ мобильности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Доля НПР, имеющих ученую степень доктора наук или кандидата наук,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приглашенных зарубежных специалистов и учёных,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студентов, участвующих в программе академической мобильности,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marL="449580" indent="-44958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сотрудников, повысивших квалификацию, чел.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94775">
                <a:tc gridSpan="3">
                  <a:txBody>
                    <a:bodyPr/>
                    <a:lstStyle/>
                    <a:p>
                      <a:pPr marL="63500" marR="12700" indent="-6350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4. Совершенствование системы управления, инфраструктуры               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2700" indent="90170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и финансовой деятельности университета</a:t>
                      </a:r>
                      <a:r>
                        <a:rPr lang="ru-RU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                    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Объем консолидированного бюджета, млн. руб.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482,52 руб.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538,2 руб.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4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Доля внебюджетных средств в консолидированном бюджете, %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50,4%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54%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68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 Проведение значимых общественных мероприятий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и  </a:t>
                      </a: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определенных акций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951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Количество упоминаний 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СМИ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в российских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14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в зарубежных СМИ, ед.</a:t>
                      </a:r>
                    </a:p>
                  </a:txBody>
                  <a:tcPr marL="45808" marR="458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r>
                        <a:rPr lang="ru-RU" sz="18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808" marR="458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Презентации_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1066800" cy="1524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СП</a:t>
            </a:r>
            <a:endParaRPr lang="ru-RU" dirty="0"/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6397" r="5551" b="6397"/>
          <a:stretch/>
        </p:blipFill>
        <p:spPr bwMode="auto">
          <a:xfrm>
            <a:off x="990599" y="404663"/>
            <a:ext cx="2438401" cy="2262337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76200" y="2873276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Спасибо </a:t>
            </a:r>
            <a:endParaRPr lang="ru-RU" sz="3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за </a:t>
            </a:r>
            <a:endParaRPr lang="ru-RU" sz="3200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внимание</a:t>
            </a: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382000" cy="125253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СТРАТЕГИЧЕСКИЕ И ТАКТИЧЕСКИЕ ЦЕЛИ КРСУ 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28600" y="1600200"/>
            <a:ext cx="4191000" cy="4718538"/>
          </a:xfrm>
          <a:prstGeom prst="homePlate">
            <a:avLst>
              <a:gd name="adj" fmla="val 245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     КРСУ  -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ведущий университет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на </a:t>
            </a:r>
            <a:r>
              <a:rPr lang="ru-RU" sz="2000" b="1" dirty="0">
                <a:solidFill>
                  <a:schemeClr val="tx2"/>
                </a:solidFill>
              </a:rPr>
              <a:t>образовательном пространстве Центральной Азии, </a:t>
            </a:r>
            <a:r>
              <a:rPr lang="ru-RU" sz="2000" b="1" dirty="0" smtClean="0">
                <a:solidFill>
                  <a:schemeClr val="tx2"/>
                </a:solidFill>
              </a:rPr>
              <a:t>нацеленный </a:t>
            </a:r>
            <a:r>
              <a:rPr lang="ru-RU" sz="2000" b="1" dirty="0">
                <a:solidFill>
                  <a:schemeClr val="tx2"/>
                </a:solidFill>
              </a:rPr>
              <a:t>на интеграцию в единое </a:t>
            </a:r>
            <a:r>
              <a:rPr lang="ru-RU" sz="2000" b="1" dirty="0" smtClean="0">
                <a:solidFill>
                  <a:schemeClr val="tx2"/>
                </a:solidFill>
              </a:rPr>
              <a:t>образовательное и научное </a:t>
            </a:r>
            <a:r>
              <a:rPr lang="ru-RU" sz="2000" b="1" dirty="0">
                <a:solidFill>
                  <a:schemeClr val="tx2"/>
                </a:solidFill>
              </a:rPr>
              <a:t>пространство стран </a:t>
            </a:r>
            <a:r>
              <a:rPr lang="ru-RU" sz="2000" b="1" dirty="0" smtClean="0">
                <a:solidFill>
                  <a:schemeClr val="tx2"/>
                </a:solidFill>
              </a:rPr>
              <a:t>СНГ,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и </a:t>
            </a:r>
            <a:r>
              <a:rPr lang="ru-RU" sz="2000" b="1" dirty="0">
                <a:solidFill>
                  <a:schemeClr val="tx2"/>
                </a:solidFill>
              </a:rPr>
              <a:t>решение социально-значимых проблем региона, к которым относятся следующие: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3810000" y="1480038"/>
            <a:ext cx="5181600" cy="958362"/>
          </a:xfrm>
          <a:prstGeom prst="leftArrowCallout">
            <a:avLst>
              <a:gd name="adj1" fmla="val 25000"/>
              <a:gd name="adj2" fmla="val 24816"/>
              <a:gd name="adj3" fmla="val 25000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Сохранение и развитие русского языка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образовательном пространстве </a:t>
            </a:r>
            <a:r>
              <a:rPr lang="ru-RU" b="1" dirty="0" smtClean="0">
                <a:solidFill>
                  <a:schemeClr val="tx2"/>
                </a:solidFill>
              </a:rPr>
              <a:t>Центральной Азии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4267200" y="2514600"/>
            <a:ext cx="4724400" cy="6096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Экономика </a:t>
            </a:r>
            <a:r>
              <a:rPr lang="ru-RU" b="1" dirty="0" smtClean="0">
                <a:solidFill>
                  <a:schemeClr val="tx2"/>
                </a:solidFill>
              </a:rPr>
              <a:t>электро-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энергетического </a:t>
            </a:r>
            <a:r>
              <a:rPr lang="ru-RU" b="1" dirty="0">
                <a:solidFill>
                  <a:schemeClr val="tx2"/>
                </a:solidFill>
              </a:rPr>
              <a:t>сектора</a:t>
            </a: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267200" y="3200400"/>
            <a:ext cx="4746170" cy="609600"/>
          </a:xfrm>
          <a:prstGeom prst="leftArrowCallout">
            <a:avLst>
              <a:gd name="adj1" fmla="val 0"/>
              <a:gd name="adj2" fmla="val 34660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Развитие </a:t>
            </a:r>
            <a:r>
              <a:rPr lang="ru-RU" b="1" dirty="0" smtClean="0">
                <a:solidFill>
                  <a:schemeClr val="tx2"/>
                </a:solidFill>
              </a:rPr>
              <a:t>нано технологий 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</a:t>
            </a:r>
            <a:r>
              <a:rPr lang="ru-RU" b="1" dirty="0" smtClean="0">
                <a:solidFill>
                  <a:schemeClr val="tx2"/>
                </a:solidFill>
              </a:rPr>
              <a:t>информационных технологий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4267200" y="3886200"/>
            <a:ext cx="4724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Развитие современных технологий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в образовании и науке</a:t>
            </a: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4343400" y="4495800"/>
            <a:ext cx="4648200" cy="3048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</a:t>
            </a:r>
            <a:r>
              <a:rPr lang="ru-RU" b="1" dirty="0" smtClean="0">
                <a:solidFill>
                  <a:schemeClr val="tx2"/>
                </a:solidFill>
              </a:rPr>
              <a:t>Безопасная </a:t>
            </a:r>
            <a:r>
              <a:rPr lang="ru-RU" b="1" dirty="0">
                <a:solidFill>
                  <a:schemeClr val="tx2"/>
                </a:solidFill>
              </a:rPr>
              <a:t>среда обитания</a:t>
            </a: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4343400" y="4876800"/>
            <a:ext cx="46482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Вопросы медицины 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горных условиях</a:t>
            </a:r>
          </a:p>
        </p:txBody>
      </p:sp>
      <p:sp>
        <p:nvSpPr>
          <p:cNvPr id="14" name="Выноска со стрелкой влево 13"/>
          <p:cNvSpPr/>
          <p:nvPr/>
        </p:nvSpPr>
        <p:spPr>
          <a:xfrm>
            <a:off x="3886200" y="5481376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Изменение регионального климата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проблемы водопользования</a:t>
            </a: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3869871" y="6096000"/>
            <a:ext cx="5105400" cy="533400"/>
          </a:xfrm>
          <a:prstGeom prst="leftArrowCallout">
            <a:avLst>
              <a:gd name="adj1" fmla="val 30724"/>
              <a:gd name="adj2" fmla="val 36701"/>
              <a:gd name="adj3" fmla="val 82954"/>
              <a:gd name="adj4" fmla="val 92470"/>
            </a:avLst>
          </a:prstGeom>
          <a:solidFill>
            <a:schemeClr val="bg1">
              <a:alpha val="74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/>
            <a:r>
              <a:rPr lang="ru-RU" b="1" dirty="0">
                <a:solidFill>
                  <a:schemeClr val="tx2"/>
                </a:solidFill>
              </a:rPr>
              <a:t>  Проблемы межкультурного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и межрелигиозного диалога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774661" cy="72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68896" y="423672"/>
            <a:ext cx="7975104" cy="11003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ПРОЕКТЫ ПРОГРАММЫ РАЗВИТИЯ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Сохранение и укрепление русскоязычного образования 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 Центральной Азии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3" descr="D:\Публикации УИОН\Проспект 20 лет КРСУ 3,09\Links\Gosp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-5997" b="-1269"/>
          <a:stretch/>
        </p:blipFill>
        <p:spPr bwMode="auto">
          <a:xfrm>
            <a:off x="659692" y="4038601"/>
            <a:ext cx="2515307" cy="2168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228600" y="1524000"/>
            <a:ext cx="853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Открыт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Инновационный образовательный центр русского </a:t>
            </a:r>
            <a:r>
              <a:rPr lang="ru-RU" sz="2800" b="1" dirty="0">
                <a:solidFill>
                  <a:srgbClr val="FF0000"/>
                </a:solidFill>
              </a:rPr>
              <a:t>языка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6248400"/>
            <a:ext cx="8828534" cy="52322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базах Гуманитарного факультета и Центра образования, науки и культуры</a:t>
            </a: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(корпус на 120 спальных мест, конференц-зал, спортивная площадка)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3000" y="2514600"/>
            <a:ext cx="7248981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– ведется разработка образовательных программ для обучение русскому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>
                <a:solidFill>
                  <a:srgbClr val="1D4779"/>
                </a:solidFill>
              </a:rPr>
              <a:t> </a:t>
            </a:r>
            <a:r>
              <a:rPr lang="ru-RU" sz="1600" dirty="0" smtClean="0">
                <a:solidFill>
                  <a:srgbClr val="1D4779"/>
                </a:solidFill>
              </a:rPr>
              <a:t>  </a:t>
            </a:r>
            <a:r>
              <a:rPr lang="ru-RU" sz="1600" dirty="0">
                <a:solidFill>
                  <a:srgbClr val="1D4779"/>
                </a:solidFill>
              </a:rPr>
              <a:t>языку граждан </a:t>
            </a:r>
            <a:r>
              <a:rPr lang="ru-RU" sz="1600" dirty="0" smtClean="0">
                <a:solidFill>
                  <a:srgbClr val="1D4779"/>
                </a:solidFill>
              </a:rPr>
              <a:t>Кыргызстана </a:t>
            </a:r>
            <a:r>
              <a:rPr lang="ru-RU" sz="1600" dirty="0">
                <a:solidFill>
                  <a:srgbClr val="1D4779"/>
                </a:solidFill>
              </a:rPr>
              <a:t>(в том числе подготовка </a:t>
            </a:r>
            <a:r>
              <a:rPr lang="ru-RU" sz="1600" dirty="0" smtClean="0">
                <a:solidFill>
                  <a:srgbClr val="1D4779"/>
                </a:solidFill>
              </a:rPr>
              <a:t>к сдаче </a:t>
            </a:r>
            <a:r>
              <a:rPr lang="ru-RU" sz="1600" dirty="0">
                <a:solidFill>
                  <a:srgbClr val="1D4779"/>
                </a:solidFill>
              </a:rPr>
              <a:t>экзамена </a:t>
            </a:r>
            <a:r>
              <a:rPr lang="ru-RU" sz="1600" dirty="0" smtClean="0">
                <a:solidFill>
                  <a:srgbClr val="1D4779"/>
                </a:solidFill>
              </a:rPr>
              <a:t>и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>
                <a:solidFill>
                  <a:srgbClr val="1D4779"/>
                </a:solidFill>
              </a:rPr>
              <a:t> </a:t>
            </a:r>
            <a:r>
              <a:rPr lang="ru-RU" sz="1600" dirty="0" smtClean="0">
                <a:solidFill>
                  <a:srgbClr val="1D4779"/>
                </a:solidFill>
              </a:rPr>
              <a:t>  тестированию трудовых мигрантов для работы в России);</a:t>
            </a:r>
            <a:endParaRPr lang="ru-RU" sz="1600" dirty="0">
              <a:solidFill>
                <a:srgbClr val="1D4779"/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– обучение </a:t>
            </a:r>
            <a:r>
              <a:rPr lang="ru-RU" sz="1600" dirty="0">
                <a:solidFill>
                  <a:srgbClr val="1D4779"/>
                </a:solidFill>
              </a:rPr>
              <a:t>русскому языку потенциальных абитуриентов </a:t>
            </a:r>
            <a:r>
              <a:rPr lang="ru-RU" sz="1600" dirty="0" smtClean="0">
                <a:solidFill>
                  <a:srgbClr val="1D4779"/>
                </a:solidFill>
              </a:rPr>
              <a:t>для российских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   вузов </a:t>
            </a:r>
            <a:r>
              <a:rPr lang="ru-RU" sz="1600" dirty="0">
                <a:solidFill>
                  <a:srgbClr val="1D4779"/>
                </a:solidFill>
              </a:rPr>
              <a:t>из </a:t>
            </a:r>
            <a:r>
              <a:rPr lang="ru-RU" sz="1600" dirty="0" smtClean="0">
                <a:solidFill>
                  <a:srgbClr val="1D4779"/>
                </a:solidFill>
              </a:rPr>
              <a:t>числа граждан Кыргызстана </a:t>
            </a:r>
            <a:r>
              <a:rPr lang="ru-RU" sz="1600" dirty="0">
                <a:solidFill>
                  <a:srgbClr val="1D4779"/>
                </a:solidFill>
              </a:rPr>
              <a:t>и близлежащих </a:t>
            </a:r>
            <a:r>
              <a:rPr lang="ru-RU" sz="1600" dirty="0" smtClean="0">
                <a:solidFill>
                  <a:srgbClr val="1D4779"/>
                </a:solidFill>
              </a:rPr>
              <a:t>стран: Иран</a:t>
            </a:r>
            <a:r>
              <a:rPr lang="ru-RU" sz="1600" dirty="0">
                <a:solidFill>
                  <a:srgbClr val="1D4779"/>
                </a:solidFill>
              </a:rPr>
              <a:t>, Турция</a:t>
            </a:r>
            <a:r>
              <a:rPr lang="ru-RU" sz="1600" dirty="0" smtClean="0">
                <a:solidFill>
                  <a:srgbClr val="1D4779"/>
                </a:solidFill>
              </a:rPr>
              <a:t>,</a:t>
            </a:r>
          </a:p>
          <a:p>
            <a:pPr>
              <a:lnSpc>
                <a:spcPts val="2000"/>
              </a:lnSpc>
              <a:defRPr/>
            </a:pPr>
            <a:r>
              <a:rPr lang="ru-RU" sz="1600" dirty="0">
                <a:solidFill>
                  <a:srgbClr val="1D4779"/>
                </a:solidFill>
              </a:rPr>
              <a:t> </a:t>
            </a:r>
            <a:r>
              <a:rPr lang="ru-RU" sz="1600" dirty="0" smtClean="0">
                <a:solidFill>
                  <a:srgbClr val="1D4779"/>
                </a:solidFill>
              </a:rPr>
              <a:t>  Узбекистан</a:t>
            </a:r>
            <a:r>
              <a:rPr lang="ru-RU" sz="1600" dirty="0">
                <a:solidFill>
                  <a:srgbClr val="1D4779"/>
                </a:solidFill>
              </a:rPr>
              <a:t>, Таджикистан, Монголия, </a:t>
            </a:r>
            <a:r>
              <a:rPr lang="ru-RU" sz="1600" dirty="0" smtClean="0">
                <a:solidFill>
                  <a:srgbClr val="1D4779"/>
                </a:solidFill>
              </a:rPr>
              <a:t>Китай, Афганистан, Туркменистан.</a:t>
            </a:r>
            <a:endParaRPr lang="ru-RU" sz="1600" dirty="0">
              <a:solidFill>
                <a:srgbClr val="1D4779"/>
              </a:solidFill>
            </a:endParaRPr>
          </a:p>
        </p:txBody>
      </p:sp>
      <p:pic>
        <p:nvPicPr>
          <p:cNvPr id="12" name="Picture 3" descr="D:\Публикации УИОН\Проспект 20 лет КРСУ (3,09.2013)\Links\ЦОНи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colorTemperature colorTemp="72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018" y="4114801"/>
            <a:ext cx="2706716" cy="2029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D:\Документы\Презентации\Папка ПРЕЗентация КРСУ прогрмма развития (2014-2016)\Links\3378d79cd8197818d402d078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61160"/>
            <a:ext cx="1804988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68896" y="332994"/>
            <a:ext cx="7815084" cy="88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ПРОЕКТЫ ПРОГРАММЫ РАЗВИТИЯ: </a:t>
            </a:r>
            <a:endParaRPr lang="en-US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79786"/>
              </p:ext>
            </p:extLst>
          </p:nvPr>
        </p:nvGraphicFramePr>
        <p:xfrm>
          <a:off x="0" y="1066800"/>
          <a:ext cx="9144000" cy="572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2895600"/>
                <a:gridCol w="3048000"/>
              </a:tblGrid>
              <a:tr h="15691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Разработаны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научно-образовательные программы в области «Экономика в энергетике»,</a:t>
                      </a:r>
                    </a:p>
                    <a:p>
                      <a:r>
                        <a:rPr lang="ru-RU" sz="1800" dirty="0" smtClean="0"/>
                        <a:t>«Экономика и безопасность азиатских рынков».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3. Разработаны научно-образовательные программы  в областях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нефтегазового производства и современных </a:t>
                      </a:r>
                      <a:r>
                        <a:rPr lang="en-US" sz="1800" dirty="0" smtClean="0"/>
                        <a:t>IT</a:t>
                      </a:r>
                      <a:r>
                        <a:rPr lang="ru-RU" sz="1800" dirty="0" smtClean="0"/>
                        <a:t> технологиях.</a:t>
                      </a:r>
                      <a:r>
                        <a:rPr lang="en-US" sz="18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Открыт Центр по подготовке рабочих профессий. Разработаны</a:t>
                      </a:r>
                      <a:r>
                        <a:rPr lang="ru-RU" sz="1800" baseline="0" dirty="0" smtClean="0"/>
                        <a:t> </a:t>
                      </a:r>
                      <a:br>
                        <a:rPr lang="ru-RU" sz="1800" baseline="0" dirty="0" smtClean="0"/>
                      </a:br>
                      <a:r>
                        <a:rPr lang="ru-RU" sz="1800" baseline="0" dirty="0" smtClean="0"/>
                        <a:t>программы начального и специального профессионального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Электроэнергетика является базовой отраслью КР. 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Крупными совместными проектами России и Кыргызстана являются строительство  Верхнего нарынского каскада ГЭС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и Камбаратинской ГЭС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Приобретение ОАО «Газпром» госкомпании «Кыргызгаз».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Планирование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масштабной газификации КР. </a:t>
                      </a:r>
                    </a:p>
                    <a:p>
                      <a:pPr>
                        <a:lnSpc>
                          <a:spcPts val="2000"/>
                        </a:lnSpc>
                        <a:defRPr/>
                      </a:pPr>
                      <a:r>
                        <a:rPr lang="ru-RU" sz="1600" dirty="0" smtClean="0">
                          <a:solidFill>
                            <a:srgbClr val="1D4779"/>
                          </a:solidFill>
                        </a:rPr>
                        <a:t>Отсутствие вузов, готовящих специалистов  этой области 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Создание на базе Технологического колледжа центра по получению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рабочих специальностей </a:t>
                      </a:r>
                      <a:br>
                        <a:rPr lang="ru-RU" sz="15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1500" dirty="0" smtClean="0">
                          <a:solidFill>
                            <a:srgbClr val="1D4779"/>
                          </a:solidFill>
                        </a:rPr>
                        <a:t>и возрождение системы начального технического и среднего специального образования в университете</a:t>
                      </a:r>
                      <a:endParaRPr lang="ru-RU" sz="1500" dirty="0">
                        <a:solidFill>
                          <a:srgbClr val="1D4779"/>
                        </a:solidFill>
                      </a:endParaRPr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2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2" descr="C:\Users\Пользователь\Downloads\13619793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0" t="15757" r="23270" b="5699"/>
          <a:stretch/>
        </p:blipFill>
        <p:spPr bwMode="auto">
          <a:xfrm>
            <a:off x="-939800" y="5047059"/>
            <a:ext cx="40386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Пользователь\Downloads\neft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80" y="5061949"/>
            <a:ext cx="305562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1329338719_rabochie_vector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/>
        </p:blipFill>
        <p:spPr bwMode="auto">
          <a:xfrm>
            <a:off x="6117771" y="5072459"/>
            <a:ext cx="3048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750" y="4870688"/>
            <a:ext cx="2432050" cy="45719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7029" y="4902200"/>
            <a:ext cx="2659743" cy="57888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 лаборатория </a:t>
            </a:r>
            <a:r>
              <a:rPr lang="en-US" sz="1400" b="1" dirty="0">
                <a:solidFill>
                  <a:srgbClr val="FF0000"/>
                </a:solidFill>
              </a:rPr>
              <a:t/>
            </a:r>
            <a:br>
              <a:rPr lang="en-US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«Нефтегазовое хозяйство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8983980" y="4876800"/>
            <a:ext cx="160020" cy="340519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0" y="152401"/>
            <a:ext cx="1079500" cy="914840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168896" y="228600"/>
            <a:ext cx="7735618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ПРОЕКТЫ ПРОГРАММЫ РАЗВИТИЯ: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24659"/>
              </p:ext>
            </p:extLst>
          </p:nvPr>
        </p:nvGraphicFramePr>
        <p:xfrm>
          <a:off x="272142" y="990600"/>
          <a:ext cx="863237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2372"/>
              </a:tblGrid>
              <a:tr h="791997">
                <a:tc>
                  <a:txBody>
                    <a:bodyPr/>
                    <a:lstStyle/>
                    <a:p>
                      <a:pPr algn="l"/>
                      <a:r>
                        <a:rPr lang="ru-RU" sz="24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Открыт  Центр тестирования  и</a:t>
                      </a:r>
                    </a:p>
                    <a:p>
                      <a:pPr algn="l"/>
                      <a:r>
                        <a:rPr lang="ru-RU" sz="2400" b="1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модернизирован  Центр дистанционного обучения</a:t>
                      </a:r>
                      <a:endParaRPr lang="en-US" sz="2400" b="1" spc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863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dirty="0" smtClean="0"/>
                        <a:t>Проведено оснащение центров необходимым современным оборудованием, компьютерами и видеокамерами </a:t>
                      </a:r>
                      <a:endParaRPr lang="ru-RU" dirty="0"/>
                    </a:p>
                  </a:txBody>
                  <a:tcPr/>
                </a:tc>
              </a:tr>
              <a:tr h="441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- На базе центров проводится тестирование по русскому языку для   получения гражданами Кыргызстана, в том числе этническим русским и русскоговорящим, гражданства Российской Федерации;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- Тестирование трудовых мигрантов по русскому языку, истории и основам законодательства Российской Федерации.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- Готовится программа получение образовательных и информационных услуг для школьников, студентов  Кыргызстана и других государств </a:t>
                      </a:r>
                      <a:endParaRPr lang="ru-RU" sz="1800" dirty="0" smtClean="0">
                        <a:solidFill>
                          <a:srgbClr val="1D477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63488"/>
              </p:ext>
            </p:extLst>
          </p:nvPr>
        </p:nvGraphicFramePr>
        <p:xfrm>
          <a:off x="304800" y="4572000"/>
          <a:ext cx="8599714" cy="264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714"/>
              </a:tblGrid>
              <a:tr h="75209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</a:t>
                      </a:r>
                      <a:r>
                        <a:rPr lang="ru-RU" sz="2000" b="0" dirty="0" smtClean="0"/>
                        <a:t>. </a:t>
                      </a:r>
                      <a:r>
                        <a:rPr lang="ru-RU" sz="2400" b="0" dirty="0" smtClean="0"/>
                        <a:t>Проводится</a:t>
                      </a:r>
                      <a:r>
                        <a:rPr lang="ru-RU" sz="2000" b="0" dirty="0" smtClean="0"/>
                        <a:t>  </a:t>
                      </a:r>
                      <a:r>
                        <a:rPr lang="ru-RU" sz="2400" b="0" dirty="0" smtClean="0"/>
                        <a:t> с</a:t>
                      </a:r>
                      <a:r>
                        <a:rPr lang="ru-RU" sz="2400" b="1" kern="1200" spc="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овершенствование процессов информатизации университета</a:t>
                      </a:r>
                      <a:endParaRPr lang="ru-RU" sz="2400" b="1" kern="1200" spc="0" baseline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5770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Проводится внедрение новых информационных</a:t>
                      </a:r>
                      <a:br>
                        <a:rPr lang="ru-RU" sz="2000" dirty="0" smtClean="0">
                          <a:solidFill>
                            <a:srgbClr val="1D4779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 и коммуникационных  технологий. </a:t>
                      </a:r>
                    </a:p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Приобретена рабочая станция на базе решателей</a:t>
                      </a:r>
                    </a:p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1D4779"/>
                          </a:solidFill>
                        </a:rPr>
                        <a:t>Tesla K40 </a:t>
                      </a: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и</a:t>
                      </a:r>
                      <a:r>
                        <a:rPr lang="en-US" sz="2000" dirty="0" smtClean="0">
                          <a:solidFill>
                            <a:srgbClr val="1D4779"/>
                          </a:solidFill>
                        </a:rPr>
                        <a:t> 4</a:t>
                      </a:r>
                      <a:r>
                        <a:rPr lang="ru-RU" sz="2000" dirty="0" smtClean="0">
                          <a:solidFill>
                            <a:srgbClr val="1D4779"/>
                          </a:solidFill>
                        </a:rPr>
                        <a:t> станции на базе </a:t>
                      </a:r>
                      <a:r>
                        <a:rPr lang="en-US" sz="2000" dirty="0" smtClean="0">
                          <a:solidFill>
                            <a:srgbClr val="1D4779"/>
                          </a:solidFill>
                        </a:rPr>
                        <a:t>Quadro 4200.</a:t>
                      </a:r>
                      <a:endParaRPr lang="ru-RU" sz="2000" dirty="0" smtClean="0">
                        <a:solidFill>
                          <a:srgbClr val="1D4779"/>
                        </a:solidFill>
                      </a:endParaRPr>
                    </a:p>
                  </a:txBody>
                  <a:tcPr anchor="ctr"/>
                </a:tc>
              </a:tr>
              <a:tr h="351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 descr="C:\Users\Пользователь\Desktop\ФОТО\инф технолог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098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228600" y="152400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635" y="1938318"/>
            <a:ext cx="7428765" cy="1118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500" dirty="0" smtClean="0">
                <a:solidFill>
                  <a:srgbClr val="1D4779"/>
                </a:solidFill>
              </a:rPr>
              <a:t>- </a:t>
            </a:r>
            <a:r>
              <a:rPr lang="ru-RU" sz="1600" dirty="0" smtClean="0">
                <a:solidFill>
                  <a:schemeClr val="tx2"/>
                </a:solidFill>
              </a:rPr>
              <a:t>Техносферная безопасность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chemeClr val="tx2"/>
                </a:solidFill>
              </a:rPr>
              <a:t> - </a:t>
            </a:r>
            <a:r>
              <a:rPr lang="ru-RU" sz="1600" dirty="0" smtClean="0">
                <a:solidFill>
                  <a:schemeClr val="tx2"/>
                </a:solidFill>
                <a:ea typeface="Calibri"/>
              </a:rPr>
              <a:t>Иностранные </a:t>
            </a:r>
            <a:r>
              <a:rPr lang="ru-RU" sz="1600" dirty="0">
                <a:solidFill>
                  <a:schemeClr val="tx2"/>
                </a:solidFill>
                <a:ea typeface="Calibri"/>
              </a:rPr>
              <a:t>языки в профессиональной </a:t>
            </a:r>
            <a:r>
              <a:rPr lang="ru-RU" sz="1600" dirty="0" smtClean="0">
                <a:solidFill>
                  <a:schemeClr val="tx2"/>
                </a:solidFill>
                <a:ea typeface="Calibri"/>
              </a:rPr>
              <a:t>коммуникации,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chemeClr val="tx2"/>
                </a:solidFill>
                <a:ea typeface="Calibri"/>
              </a:rPr>
              <a:t>-  Преподаватель </a:t>
            </a:r>
            <a:r>
              <a:rPr lang="ru-RU" sz="1600" dirty="0">
                <a:solidFill>
                  <a:schemeClr val="tx2"/>
                </a:solidFill>
                <a:ea typeface="Calibri"/>
              </a:rPr>
              <a:t>высшей </a:t>
            </a:r>
            <a:r>
              <a:rPr lang="ru-RU" sz="1600" dirty="0" smtClean="0">
                <a:solidFill>
                  <a:schemeClr val="tx2"/>
                </a:solidFill>
                <a:ea typeface="Calibri"/>
              </a:rPr>
              <a:t>школы,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chemeClr val="tx2"/>
                </a:solidFill>
                <a:ea typeface="Calibri"/>
              </a:rPr>
              <a:t>-  Современные </a:t>
            </a:r>
            <a:r>
              <a:rPr lang="en-US" sz="1600" dirty="0">
                <a:solidFill>
                  <a:schemeClr val="tx2"/>
                </a:solidFill>
                <a:ea typeface="Calibri"/>
              </a:rPr>
              <a:t>IT</a:t>
            </a:r>
            <a:r>
              <a:rPr lang="ru-RU" sz="1600" dirty="0">
                <a:solidFill>
                  <a:schemeClr val="tx2"/>
                </a:solidFill>
                <a:ea typeface="Calibri"/>
              </a:rPr>
              <a:t>-технологии в образовательном </a:t>
            </a:r>
            <a:r>
              <a:rPr lang="ru-RU" sz="1600" dirty="0" smtClean="0">
                <a:solidFill>
                  <a:schemeClr val="tx2"/>
                </a:solidFill>
                <a:ea typeface="Calibri"/>
              </a:rPr>
              <a:t>процессе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914400"/>
            <a:ext cx="8675914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Разработаны сетевые образовательные программы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ведущими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университетами России: Томским политехническим университетом, Алтайским государственным университетом: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28600" y="3033638"/>
            <a:ext cx="8675912" cy="461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Созданы научные центры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лаборатории: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599" y="3581400"/>
            <a:ext cx="8294915" cy="1374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вычислительный </a:t>
            </a:r>
            <a:r>
              <a:rPr lang="ru-RU" sz="1600" dirty="0">
                <a:solidFill>
                  <a:srgbClr val="1D4779"/>
                </a:solidFill>
              </a:rPr>
              <a:t>комплекс </a:t>
            </a:r>
            <a:r>
              <a:rPr lang="ru-RU" sz="1600" dirty="0" smtClean="0">
                <a:solidFill>
                  <a:srgbClr val="1D4779"/>
                </a:solidFill>
              </a:rPr>
              <a:t>на </a:t>
            </a:r>
            <a:r>
              <a:rPr lang="ru-RU" sz="1600" dirty="0">
                <a:solidFill>
                  <a:srgbClr val="1D4779"/>
                </a:solidFill>
              </a:rPr>
              <a:t>базе кластера Tesla </a:t>
            </a:r>
            <a:r>
              <a:rPr lang="ru-RU" sz="1600" dirty="0" smtClean="0">
                <a:solidFill>
                  <a:srgbClr val="1D4779"/>
                </a:solidFill>
              </a:rPr>
              <a:t>K40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учебно-научные лаборатории 3</a:t>
            </a:r>
            <a:r>
              <a:rPr lang="en-US" sz="1600" dirty="0" smtClean="0">
                <a:solidFill>
                  <a:srgbClr val="1D4779"/>
                </a:solidFill>
              </a:rPr>
              <a:t>D </a:t>
            </a:r>
            <a:r>
              <a:rPr lang="ru-RU" sz="1600" dirty="0" smtClean="0">
                <a:solidFill>
                  <a:srgbClr val="1D4779"/>
                </a:solidFill>
              </a:rPr>
              <a:t> моделирования,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учебно-научные лаборатории нефтегазового хозяйства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Центр по поддержке технологий и инноваций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Конструкторское бюро «Новые технологии для высокогорных карьеров»</a:t>
            </a:r>
            <a:endParaRPr lang="ru-RU" sz="1600" dirty="0">
              <a:solidFill>
                <a:srgbClr val="1D477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5791199"/>
            <a:ext cx="7434424" cy="1118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Разработана программа приглашения в КРСУ ведущих 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профессоров и политических деятелей для чтения лекций;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Реализована программа эффективных </a:t>
            </a:r>
            <a:r>
              <a:rPr lang="ru-RU" sz="1600" dirty="0">
                <a:solidFill>
                  <a:srgbClr val="1D4779"/>
                </a:solidFill>
              </a:rPr>
              <a:t>стажировок </a:t>
            </a:r>
            <a:r>
              <a:rPr lang="ru-RU" sz="1600" dirty="0" smtClean="0">
                <a:solidFill>
                  <a:srgbClr val="1D4779"/>
                </a:solidFill>
              </a:rPr>
              <a:t>преподавателей</a:t>
            </a:r>
          </a:p>
          <a:p>
            <a:pPr marL="285750" indent="-285750">
              <a:lnSpc>
                <a:spcPts val="2000"/>
              </a:lnSpc>
              <a:buFontTx/>
              <a:buChar char="-"/>
              <a:defRPr/>
            </a:pPr>
            <a:r>
              <a:rPr lang="ru-RU" sz="1600" dirty="0" smtClean="0">
                <a:solidFill>
                  <a:srgbClr val="1D4779"/>
                </a:solidFill>
              </a:rPr>
              <a:t>и </a:t>
            </a:r>
            <a:r>
              <a:rPr lang="ru-RU" sz="1600" dirty="0">
                <a:solidFill>
                  <a:srgbClr val="1D4779"/>
                </a:solidFill>
              </a:rPr>
              <a:t>ученых </a:t>
            </a:r>
            <a:r>
              <a:rPr lang="ru-RU" sz="1600" dirty="0" smtClean="0">
                <a:solidFill>
                  <a:srgbClr val="1D4779"/>
                </a:solidFill>
              </a:rPr>
              <a:t> </a:t>
            </a:r>
            <a:r>
              <a:rPr lang="ru-RU" sz="1600" dirty="0">
                <a:solidFill>
                  <a:srgbClr val="1D4779"/>
                </a:solidFill>
              </a:rPr>
              <a:t>в ведущих научно-образовательных </a:t>
            </a:r>
            <a:r>
              <a:rPr lang="ru-RU" sz="1600" dirty="0" smtClean="0">
                <a:solidFill>
                  <a:srgbClr val="1D4779"/>
                </a:solidFill>
              </a:rPr>
              <a:t>центрах России</a:t>
            </a:r>
            <a:endParaRPr lang="ru-RU" sz="1600" dirty="0">
              <a:solidFill>
                <a:srgbClr val="1D477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879935"/>
            <a:ext cx="8458199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Ведется подготовка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 и поддержка программ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мобильности преподавателей и студентов: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Пользователь\Desktop\ФОТО\сетевые программ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18" y="1930063"/>
            <a:ext cx="2041082" cy="2413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Пользователь\Downloads\Meeting-Clipart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7" b="14036"/>
          <a:stretch/>
        </p:blipFill>
        <p:spPr bwMode="auto">
          <a:xfrm>
            <a:off x="7315200" y="5334000"/>
            <a:ext cx="1969316" cy="1575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190667" y="228600"/>
            <a:ext cx="771384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КЛЮЧЕВЫЕ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ПРОЕКТЫ ПРОГРАММЫ РАЗВИТИЯ:</a:t>
            </a:r>
          </a:p>
        </p:txBody>
      </p:sp>
      <p:pic>
        <p:nvPicPr>
          <p:cNvPr id="14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26571" y="75862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1371601"/>
            <a:ext cx="7150704" cy="99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Распределение средств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направлениям деятельности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за 2014 год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12527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«Дорожная  карта»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Программы развития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Кыргызско-Российского Славянского университета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имени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первого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Президента 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Российской Федерации Б.Н. </a:t>
            </a:r>
            <a:r>
              <a:rPr lang="ru-RU" sz="1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Ельцина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картинки крсу\эмблема крсу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1" t="6397" r="5551" b="6397"/>
          <a:stretch/>
        </p:blipFill>
        <p:spPr bwMode="auto">
          <a:xfrm>
            <a:off x="304800" y="271805"/>
            <a:ext cx="864096" cy="871195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1686"/>
              </p:ext>
            </p:extLst>
          </p:nvPr>
        </p:nvGraphicFramePr>
        <p:xfrm>
          <a:off x="152400" y="2057400"/>
          <a:ext cx="8839200" cy="4349901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789176"/>
                <a:gridCol w="3984807"/>
                <a:gridCol w="712417"/>
                <a:gridCol w="1219200"/>
                <a:gridCol w="1219200"/>
                <a:gridCol w="914400"/>
              </a:tblGrid>
              <a:tr h="68580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effectLst/>
                        </a:rPr>
                        <a:t>Мероприятия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Финансирование (</a:t>
                      </a:r>
                      <a:r>
                        <a:rPr lang="ru-RU" sz="2000" kern="1200" dirty="0" smtClean="0">
                          <a:effectLst/>
                        </a:rPr>
                        <a:t>млн.  </a:t>
                      </a:r>
                      <a:r>
                        <a:rPr lang="ru-RU" sz="2000" kern="1200" dirty="0">
                          <a:effectLst/>
                        </a:rPr>
                        <a:t>руб</a:t>
                      </a:r>
                      <a:r>
                        <a:rPr lang="ru-RU" sz="2000" kern="1200" dirty="0" smtClean="0">
                          <a:effectLst/>
                        </a:rPr>
                        <a:t>.) </a:t>
                      </a:r>
                      <a:r>
                        <a:rPr lang="ru-RU" sz="2000" kern="1200" dirty="0">
                          <a:effectLst/>
                        </a:rPr>
                        <a:t/>
                      </a:r>
                      <a:br>
                        <a:rPr lang="ru-RU" sz="2000" kern="1200" dirty="0">
                          <a:effectLst/>
                        </a:rPr>
                      </a:b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План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Фактически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effectLst/>
                        </a:rPr>
                        <a:t>Софинан</a:t>
                      </a:r>
                      <a:r>
                        <a:rPr lang="ru-RU" sz="1600" kern="1200" dirty="0" smtClean="0">
                          <a:effectLst/>
                        </a:rPr>
                        <a:t>-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сирование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Общая сумма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3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образовательной деятельности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5,84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0,62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6,46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1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Развитие </a:t>
                      </a:r>
                      <a:r>
                        <a:rPr lang="ru-RU" sz="1600" kern="1200" dirty="0" smtClean="0">
                          <a:effectLst/>
                        </a:rPr>
                        <a:t>НИОКР и ТР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32,0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29,28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7,17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33,45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Подготовка кадров и поддержка программ мобильности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4,37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1,38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36,45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76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Совершенствование системы управления, инфраструктуры и финансовой деятельности университета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18,17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7,87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26,04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03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Проведение значимых общественных мероприятий и определенных акций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8,0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6,62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1,90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8,52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1877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        ИТОГО</a:t>
                      </a:r>
                      <a:r>
                        <a:rPr lang="ru-RU" sz="1600" b="0" kern="1200" dirty="0" smtClean="0">
                          <a:effectLst/>
                        </a:rPr>
                        <a:t>:  (на момент представления отчета)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200" dirty="0" smtClean="0">
                          <a:effectLst/>
                        </a:rPr>
                        <a:t>70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64,28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/>
                        </a:rPr>
                        <a:t>18,52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82,8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476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b="1" dirty="0"/>
              <a:t>План, финансирование и </a:t>
            </a:r>
            <a:r>
              <a:rPr lang="ru-RU" sz="3200" b="1" dirty="0" smtClean="0"/>
              <a:t>выполнение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Программы развития КРСУ </a:t>
            </a:r>
            <a:r>
              <a:rPr lang="ru-RU" sz="3200" b="1" dirty="0" smtClean="0"/>
              <a:t>за </a:t>
            </a:r>
            <a:r>
              <a:rPr lang="ru-RU" sz="3200" b="1" dirty="0"/>
              <a:t>2014 </a:t>
            </a:r>
            <a:r>
              <a:rPr lang="ru-RU" sz="3200" b="1" dirty="0" smtClean="0"/>
              <a:t>год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Направление 1.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 Развитие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деятельности. ( План 6,0 млн. руб.)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2286000"/>
            <a:ext cx="906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Разработка двух сетевых образовательных программ совместно с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ТПУ</a:t>
            </a:r>
            <a:endParaRPr lang="ru-RU" sz="16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Проект 1.1.</a:t>
            </a:r>
            <a:r>
              <a:rPr lang="ru-RU" dirty="0">
                <a:latin typeface="Times New Roman"/>
                <a:ea typeface="Times New Roman"/>
              </a:rPr>
              <a:t> (завершен</a:t>
            </a:r>
            <a:r>
              <a:rPr lang="ru-RU" dirty="0" smtClean="0">
                <a:latin typeface="Times New Roman"/>
                <a:ea typeface="Times New Roman"/>
              </a:rPr>
              <a:t>) Разработаны </a:t>
            </a:r>
            <a:r>
              <a:rPr lang="ru-RU" dirty="0">
                <a:latin typeface="Times New Roman"/>
                <a:ea typeface="Times New Roman"/>
              </a:rPr>
              <a:t>2 программы </a:t>
            </a:r>
            <a:r>
              <a:rPr lang="ru-RU" dirty="0" smtClean="0">
                <a:latin typeface="Times New Roman"/>
                <a:ea typeface="Times New Roman"/>
              </a:rPr>
              <a:t>по </a:t>
            </a:r>
            <a:r>
              <a:rPr lang="ru-RU" smtClean="0">
                <a:latin typeface="Times New Roman"/>
                <a:ea typeface="Times New Roman"/>
              </a:rPr>
              <a:t>нефтегазовому хозяйству </a:t>
            </a:r>
            <a:r>
              <a:rPr lang="ru-RU" dirty="0" smtClean="0">
                <a:latin typeface="Times New Roman"/>
                <a:ea typeface="Times New Roman"/>
              </a:rPr>
              <a:t>и экономика в энергетике, которые направлены </a:t>
            </a:r>
            <a:r>
              <a:rPr lang="ru-RU" dirty="0">
                <a:latin typeface="Times New Roman"/>
                <a:ea typeface="Times New Roman"/>
              </a:rPr>
              <a:t>для экспертизы в </a:t>
            </a:r>
            <a:r>
              <a:rPr lang="ru-RU" dirty="0" smtClean="0">
                <a:latin typeface="Times New Roman"/>
                <a:ea typeface="Times New Roman"/>
              </a:rPr>
              <a:t>УМО </a:t>
            </a:r>
            <a:r>
              <a:rPr lang="ru-RU" dirty="0">
                <a:latin typeface="Times New Roman"/>
                <a:ea typeface="Times New Roman"/>
              </a:rPr>
              <a:t>ТПУ. </a:t>
            </a:r>
            <a:r>
              <a:rPr lang="ru-RU" dirty="0" smtClean="0">
                <a:latin typeface="Times New Roman"/>
                <a:ea typeface="Times New Roman"/>
              </a:rPr>
              <a:t>Дополнительно подготовлена </a:t>
            </a:r>
            <a:r>
              <a:rPr lang="ru-RU" dirty="0">
                <a:latin typeface="Times New Roman"/>
                <a:ea typeface="Times New Roman"/>
              </a:rPr>
              <a:t>совместная магистерская программа «Экономика и безопасность азиатских рынков с Алтайским государственным университетом.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Разработка и реализация трех дополнительных образовательных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программ</a:t>
            </a:r>
          </a:p>
          <a:p>
            <a:pPr marL="285750" indent="-285750" algn="just"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</a:t>
            </a:r>
            <a:r>
              <a:rPr lang="ru-RU" b="1" dirty="0">
                <a:latin typeface="Times New Roman"/>
                <a:ea typeface="Times New Roman"/>
              </a:rPr>
              <a:t>1.2</a:t>
            </a:r>
            <a:r>
              <a:rPr lang="ru-RU" dirty="0">
                <a:latin typeface="Times New Roman"/>
                <a:ea typeface="Times New Roman"/>
              </a:rPr>
              <a:t>.(завершен) разработаны 3 новых учебно-методических комплекса.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Разработка программ начального и среднего технического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образования</a:t>
            </a: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1.4.</a:t>
            </a:r>
            <a:r>
              <a:rPr lang="ru-RU" dirty="0" smtClean="0">
                <a:latin typeface="Times New Roman"/>
                <a:ea typeface="Times New Roman"/>
              </a:rPr>
              <a:t> (продолжается) Открыт центр по подготовке рабочих кадров, разработаны программ начального и среднего технического образования.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Совершенствование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воспитательной деятельности студентов: поддержка творческих студий эстетического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воспитания: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1.3</a:t>
            </a:r>
            <a:r>
              <a:rPr lang="ru-RU" dirty="0" smtClean="0">
                <a:latin typeface="Times New Roman"/>
                <a:ea typeface="Times New Roman"/>
              </a:rPr>
              <a:t>. (продолжается)  Открыт студенческий молодежный театр-студия, готовится лирическая комедия. </a:t>
            </a:r>
          </a:p>
          <a:p>
            <a:pPr marL="742950" lvl="1" indent="-285750" algn="just">
              <a:spcAft>
                <a:spcPts val="0"/>
              </a:spcAft>
              <a:buFont typeface="Symbol"/>
              <a:buChar char=""/>
            </a:pPr>
            <a:r>
              <a:rPr lang="ru-RU" b="1" dirty="0" smtClean="0">
                <a:latin typeface="Times New Roman"/>
                <a:ea typeface="Times New Roman"/>
              </a:rPr>
              <a:t>Проект 1.5</a:t>
            </a:r>
            <a:r>
              <a:rPr lang="ru-RU" dirty="0" smtClean="0">
                <a:latin typeface="Times New Roman"/>
                <a:ea typeface="Times New Roman"/>
              </a:rPr>
              <a:t>. (продолжается) Открыт центр Тележурналистики, создан сайт для Интернет-вещания </a:t>
            </a:r>
            <a:r>
              <a:rPr lang="en-US" dirty="0" smtClean="0">
                <a:latin typeface="Times New Roman"/>
                <a:ea typeface="Times New Roman"/>
              </a:rPr>
              <a:t>KRSUTV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9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380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Направление 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2.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</a:rPr>
              <a:t> Развитие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НИОКР </a:t>
            </a:r>
            <a:b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(План 32,0 млн.руб.)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76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>
                <a:solidFill>
                  <a:srgbClr val="FF0000"/>
                </a:solidFill>
              </a:rPr>
              <a:t>Оснащение оборудованием медицинской клиники, медицинских лабораторий и </a:t>
            </a:r>
            <a:r>
              <a:rPr lang="ru-RU" b="1" dirty="0" smtClean="0">
                <a:solidFill>
                  <a:srgbClr val="FF0000"/>
                </a:solidFill>
              </a:rPr>
              <a:t>центров: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2.5. </a:t>
            </a:r>
            <a:r>
              <a:rPr lang="ru-RU" dirty="0"/>
              <a:t> (на стадии завершения) </a:t>
            </a:r>
            <a:r>
              <a:rPr lang="ru-RU" dirty="0" smtClean="0"/>
              <a:t>Проводится </a:t>
            </a:r>
            <a:r>
              <a:rPr lang="ru-RU" dirty="0"/>
              <a:t>оснащение современным оборудованием для рентгеновской диагностики (Россия, г. Тула). </a:t>
            </a:r>
            <a:endParaRPr lang="ru-RU" dirty="0" smtClean="0"/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2.5.1. </a:t>
            </a:r>
            <a:r>
              <a:rPr lang="ru-RU" dirty="0"/>
              <a:t>(продолжается) Ведется модернизация и оснащение центра интуитивного и практического обучения</a:t>
            </a:r>
            <a:r>
              <a:rPr lang="ru-RU" dirty="0" smtClean="0"/>
              <a:t>.</a:t>
            </a:r>
          </a:p>
          <a:p>
            <a:pPr lvl="1" algn="just"/>
            <a:endParaRPr lang="ru-RU" sz="1600" dirty="0"/>
          </a:p>
          <a:p>
            <a:pPr lvl="1"/>
            <a:r>
              <a:rPr lang="ru-RU" b="1" dirty="0">
                <a:solidFill>
                  <a:srgbClr val="FF0000"/>
                </a:solidFill>
              </a:rPr>
              <a:t>Создание и оснащение лабораторий: 3D </a:t>
            </a:r>
            <a:r>
              <a:rPr lang="ru-RU" b="1" dirty="0" smtClean="0">
                <a:solidFill>
                  <a:srgbClr val="FF0000"/>
                </a:solidFill>
              </a:rPr>
              <a:t>технологий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2.1.1. </a:t>
            </a:r>
            <a:r>
              <a:rPr lang="ru-RU" dirty="0"/>
              <a:t> (продолжается) </a:t>
            </a:r>
            <a:r>
              <a:rPr lang="ru-RU" dirty="0" smtClean="0"/>
              <a:t>Открыт </a:t>
            </a:r>
            <a:r>
              <a:rPr lang="ru-RU" dirty="0"/>
              <a:t>учебно-научный производственный комплекс 3D моделирования, ведется закупка оборудования и оснащение лабораторий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pPr lvl="1"/>
            <a:r>
              <a:rPr lang="ru-RU" b="1" dirty="0" smtClean="0">
                <a:solidFill>
                  <a:srgbClr val="FF0000"/>
                </a:solidFill>
              </a:rPr>
              <a:t>Создание и оснащение лабораторий: нефтегазового </a:t>
            </a:r>
            <a:r>
              <a:rPr lang="ru-RU" b="1" dirty="0">
                <a:solidFill>
                  <a:srgbClr val="FF0000"/>
                </a:solidFill>
              </a:rPr>
              <a:t>хозяйства,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новых </a:t>
            </a:r>
            <a:r>
              <a:rPr lang="ru-RU" b="1" dirty="0" smtClean="0">
                <a:solidFill>
                  <a:srgbClr val="FF0000"/>
                </a:solidFill>
              </a:rPr>
              <a:t>технологий </a:t>
            </a:r>
            <a:r>
              <a:rPr lang="ru-RU" b="1" dirty="0">
                <a:solidFill>
                  <a:srgbClr val="FF0000"/>
                </a:solidFill>
              </a:rPr>
              <a:t>и материалов, кафедры Судебная экспертиза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др.:</a:t>
            </a:r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2.1.2. </a:t>
            </a:r>
            <a:r>
              <a:rPr lang="ru-RU" dirty="0"/>
              <a:t>(продолжается) </a:t>
            </a:r>
            <a:r>
              <a:rPr lang="ru-RU" dirty="0" smtClean="0"/>
              <a:t>Ведется </a:t>
            </a:r>
            <a:r>
              <a:rPr lang="ru-RU" dirty="0"/>
              <a:t>закупка оборудования и оснащение лаборатории Нефтегазового хозяйства. </a:t>
            </a:r>
            <a:endParaRPr lang="ru-RU" dirty="0" smtClean="0"/>
          </a:p>
          <a:p>
            <a:pPr lvl="1" algn="just"/>
            <a:r>
              <a:rPr lang="ru-RU" b="1" dirty="0" smtClean="0"/>
              <a:t>Проект </a:t>
            </a:r>
            <a:r>
              <a:rPr lang="ru-RU" b="1" dirty="0"/>
              <a:t>2.1.3. . </a:t>
            </a:r>
            <a:r>
              <a:rPr lang="ru-RU" dirty="0"/>
              <a:t> (на стадии завершения) </a:t>
            </a:r>
            <a:r>
              <a:rPr lang="ru-RU" dirty="0" smtClean="0"/>
              <a:t>Произведена </a:t>
            </a:r>
            <a:r>
              <a:rPr lang="ru-RU" dirty="0"/>
              <a:t>закупка оборудования и ведется оснащение лаборатории кафедры Судебная </a:t>
            </a:r>
            <a:r>
              <a:rPr lang="ru-RU" dirty="0" smtClean="0"/>
              <a:t>экспертиза.</a:t>
            </a:r>
          </a:p>
        </p:txBody>
      </p:sp>
    </p:spTree>
    <p:extLst>
      <p:ext uri="{BB962C8B-B14F-4D97-AF65-F5344CB8AC3E}">
        <p14:creationId xmlns:p14="http://schemas.microsoft.com/office/powerpoint/2010/main" val="2996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Constantia"/>
        <a:ea typeface=""/>
        <a:cs typeface=""/>
      </a:majorFont>
      <a:minorFont>
        <a:latin typeface="Cambria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6452</TotalTime>
  <Words>1663</Words>
  <Application>Microsoft Office PowerPoint</Application>
  <PresentationFormat>Экран (4:3)</PresentationFormat>
  <Paragraphs>231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СТРАТЕГИЧЕСКИЕ И ТАКТИЧЕСКИЕ ЦЕЛИ КРСУ </vt:lpstr>
      <vt:lpstr>КЛЮЧЕВЫЕ ПРОЕКТЫ ПРОГРАММЫ РАЗВИТИЯ: 1. Сохранение и укрепление русскоязычного образования       в Центральной Азии</vt:lpstr>
      <vt:lpstr>Презентация PowerPoint</vt:lpstr>
      <vt:lpstr>Презентация PowerPoint</vt:lpstr>
      <vt:lpstr>Презентация PowerPoint</vt:lpstr>
      <vt:lpstr>«Дорожная  карта»  Программы развития Кыргызско-Российского Славянского университета  имени первого Президента Российской Федерации Б.Н. Ельцина</vt:lpstr>
      <vt:lpstr>План, финансирование и выполнение  Программы развития КРСУ за 2014 год Направление 1. Развитие образовательной деятельности. ( План 6,0 млн. руб.)</vt:lpstr>
      <vt:lpstr>Направление 2. Развитие НИОКР  (План 32,0 млн.руб.)</vt:lpstr>
      <vt:lpstr>Презентация PowerPoint</vt:lpstr>
      <vt:lpstr>Направление 3. Подготовка кадров и поддержка программ мобильности (6,0 млн.руб)</vt:lpstr>
      <vt:lpstr>Направление 4. Совершенствование системы управления университетом (План 18,0 млн.руб.)</vt:lpstr>
      <vt:lpstr>Направление 5. Проведение значимых общественных мероприятий и определенных акций (8,0 млн.руб.)</vt:lpstr>
      <vt:lpstr>Презентация PowerPoint</vt:lpstr>
      <vt:lpstr>Презентация PowerPoint</vt:lpstr>
      <vt:lpstr>СП</vt:lpstr>
    </vt:vector>
  </TitlesOfParts>
  <Company>КРСУ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Василий</cp:lastModifiedBy>
  <cp:revision>479</cp:revision>
  <cp:lastPrinted>2015-03-19T07:01:13Z</cp:lastPrinted>
  <dcterms:created xsi:type="dcterms:W3CDTF">2011-09-14T03:53:14Z</dcterms:created>
  <dcterms:modified xsi:type="dcterms:W3CDTF">2015-03-20T09:58:19Z</dcterms:modified>
</cp:coreProperties>
</file>